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triz Fernandez" initials="BF" lastIdx="17" clrIdx="0"/>
  <p:cmAuthor id="1" name="Departament de Justíci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3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26T15:58:27.366" idx="1">
    <p:pos x="6175" y="2360"/>
    <p:text>Hacer click en Login para posteriormente introducir usuario y contraseña.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3-26T16:05:45.087" idx="2">
    <p:pos x="2521" y="1048"/>
    <p:text>Este punto, va a realizar una búsqueda del producto químico que queramos, obteniendo  información química y legislativa. Es decir, en este punto obtenemos toda la información de las bases de datos que tengamos contratadas sobre nuestra búsqueda.</p:text>
  </p:cm>
  <p:cm authorId="0" dt="2015-03-26T16:08:00.061" idx="3">
    <p:pos x="2583" y="1594"/>
    <p:text>Obtenemos información química sobre nuestra búsqueda.</p:text>
  </p:cm>
  <p:cm authorId="0" dt="2015-03-26T16:08:27.960" idx="4">
    <p:pos x="2541" y="2171"/>
    <p:text>Obtenemos información de carácter legislativo sobre nuestra búsqueda.</p:text>
  </p:cm>
  <p:cm authorId="0" dt="2015-03-26T16:08:53.989" idx="5">
    <p:pos x="2717" y="2899"/>
    <p:text>De entre las bases de datos que tenemos contratadas, lo que hacemos es elegir la base de datos que queremos que nos de la información.</p:text>
  </p:cm>
  <p:cm authorId="0" dt="2015-03-26T16:34:30.608" idx="13">
    <p:pos x="749" y="884"/>
    <p:text>En el índice podemos hacer la misma búsqueda que en la pantalla normal.</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3-26T16:18:51.915" idx="6">
    <p:pos x="2036" y="1296"/>
    <p:text>Aparecen todos los productos químicos que tiene Right Answer, en nuestro caso, todos los tipos de arsenico de los que Right Answer tiene información. Podemos seleccionar específicamente la sustancia de la que queremos obtener información.</p:text>
  </p:cm>
  <p:cm authorId="0" dt="2015-03-26T16:19:48.627" idx="7">
    <p:pos x="6133" y="1278"/>
    <p:text>Haciendo click en el recuadro rojo, obtenemos información de la sustancia que hayamos seleccionado en el apartado anterior, en este punto nos saldrá información de todas las BBDD que tenemos contratadas información con respecto a nuestra búsqueda.</p:text>
  </p:cm>
  <p:cm authorId="0" dt="2015-03-26T16:22:41.931" idx="8">
    <p:pos x="6567" y="2084"/>
    <p:text>Seleccionamos de forma concreta la información que queremos obtener. En este caso información de protección personal así como precauciones en el manejo y almacenamiento de la sustancia que hemos buscado. Hacemos click en el recuadro verde.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3-26T16:28:54.131" idx="9">
    <p:pos x="1945" y="259"/>
    <p:text>En esta pantalla, van a aparecer todas las bases de datos que tenemos, de manera que nosotros podamos realizar la búsqueda únicamente en la que más nos interesa.</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5-03-26T16:30:37.731" idx="10">
    <p:pos x="3717" y="475"/>
    <p:text>Nombre de la base de datos en la que hacemos la búsqueda y sustancia de la que obtenemos la información.</p:text>
  </p:cm>
  <p:cm authorId="0" dt="2015-03-26T16:31:24.391" idx="11">
    <p:pos x="1702" y="1574"/>
    <p:text>Índice con toda la información que tenemos de la  búsqueda, el índice va a variar en función de la información que hayamos seleccionado, tal y como se explica en la diapositiva anterior. Si hacemos click en una de ellas, nos lleva directamente a esa información.</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03-26T16:33:41.672" idx="12">
    <p:pos x="2602" y="819"/>
    <p:text>En este caso, en el índice hemos clicado en personal protection y nos aparece esta pantalla donde nos lleva directamente a la información del arsénico relacionada con la protección personal a tener en cuenta cuando se trabaja con el arsénico.</p:text>
  </p:cm>
  <p:cm authorId="0" dt="2015-03-26T16:37:15.786" idx="15">
    <p:pos x="7018" y="692"/>
    <p:text>Si hacemos click en Tagged to compare, automáticamente se graba para que, como veremos en la diapositiva siguiente, podamos comparar dos documentos que hayamos seleccionado desde esta pantalla previamente.</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5-03-26T16:36:06.378" idx="14">
    <p:pos x="907" y="1742"/>
    <p:text>En este recuadro, podemos elegir dos documentos para compararlos, de esta manera, la pantalla se divide en dos y podemos seleccionar la sustancia que más nos convenga.</p:text>
  </p:cm>
  <p:cm authorId="0" dt="2015-03-26T16:39:37.590" idx="16">
    <p:pos x="3850" y="1037"/>
    <p:text>En cualquiera de los dos desplegables recuadrados en verde, seleccionamos las sustancias que nos interese comparar.</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5-03-26T16:48:31.892" idx="17">
    <p:pos x="4474" y="471"/>
    <p:text>La pantalla se divide en dos para poder comparar punto por punto cada sustancia seleccionada, en nuestro caso hierro y arsenico.</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023C23AB-E07D-4FE3-84FA-F94BB21D7231}" type="datetimeFigureOut">
              <a:rPr lang="es-ES"/>
              <a:pPr>
                <a:defRPr/>
              </a:pPr>
              <a:t>31/03/2015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EE0CADE8-36E0-456E-88C0-778A4F3441F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79D98A0B-AA01-45C0-AB86-9E361D0293E9}" type="datetimeFigureOut">
              <a:rPr lang="es-ES"/>
              <a:pPr>
                <a:defRPr/>
              </a:pPr>
              <a:t>31/03/2015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A2DC5F6-8622-4250-B5BC-2002B779F99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AFB97152-2AB6-410A-8CA9-9516AF19D2F2}" type="datetimeFigureOut">
              <a:rPr lang="es-ES"/>
              <a:pPr>
                <a:defRPr/>
              </a:pPr>
              <a:t>31/03/2015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AAD7A974-CB6B-46DD-B799-5CA45D0FF92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E771121D-61C6-4853-A7A2-D43611B5C1C5}" type="datetimeFigureOut">
              <a:rPr lang="es-ES"/>
              <a:pPr>
                <a:defRPr/>
              </a:pPr>
              <a:t>31/03/2015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35EE7E1A-7076-46AD-B59F-BF9ECCFFC7E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B773BACF-931F-4B70-A7A5-324F3F9D69E7}" type="datetimeFigureOut">
              <a:rPr lang="es-ES"/>
              <a:pPr>
                <a:defRPr/>
              </a:pPr>
              <a:t>31/03/2015</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00C3751-A645-4888-A7D9-145A2E2B77D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A38331B-8410-4C15-8A0A-C9A16EBDBCCD}" type="datetimeFigureOut">
              <a:rPr lang="es-ES"/>
              <a:pPr>
                <a:defRPr/>
              </a:pPr>
              <a:t>31/03/2015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CE890051-1349-4EF9-8273-5E7480BCA24E}"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329C2A3A-19B5-4852-BB6F-8AF94E00C9E7}" type="datetimeFigureOut">
              <a:rPr lang="es-ES"/>
              <a:pPr>
                <a:defRPr/>
              </a:pPr>
              <a:t>31/03/2015</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DF245566-18CC-4D93-8463-56C0FD941D0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30448B39-5D9D-481F-A2FA-AD22A745D25C}" type="datetimeFigureOut">
              <a:rPr lang="es-ES"/>
              <a:pPr>
                <a:defRPr/>
              </a:pPr>
              <a:t>31/03/2015</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814911AB-1D99-475F-9CF1-A1403A11CE0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52D5C44F-9F2B-42AF-A910-5D4D85D232F4}" type="datetimeFigureOut">
              <a:rPr lang="es-ES"/>
              <a:pPr>
                <a:defRPr/>
              </a:pPr>
              <a:t>31/03/2015</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C753EF83-FB67-42BB-ADFF-D95406A961C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90143A9-B13A-4A3E-A8B0-711953314F8A}" type="datetimeFigureOut">
              <a:rPr lang="es-ES"/>
              <a:pPr>
                <a:defRPr/>
              </a:pPr>
              <a:t>31/03/2015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AE1013E2-D748-49D3-922C-4B17D1975BD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652FA672-12E8-4A9A-8E53-85F43FE75235}" type="datetimeFigureOut">
              <a:rPr lang="es-ES"/>
              <a:pPr>
                <a:defRPr/>
              </a:pPr>
              <a:t>31/03/2015</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697681D9-0CDF-4D5A-B799-2688EC689B4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DD442E5-8387-4C58-BA1B-FAE0ADF70DE4}" type="datetimeFigureOut">
              <a:rPr lang="es-ES"/>
              <a:pPr>
                <a:defRPr/>
              </a:pPr>
              <a:t>31/03/2015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C3F960A-9459-484A-8BEA-A73BF9F3C2C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ightanswer.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hyperlink" Target="http://www.rightanswer.com/index.php/knowledge-solutions/chemknowledge-system/tomes-plus-system"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7"/>
          <p:cNvPicPr>
            <a:picLocks noChangeAspect="1"/>
          </p:cNvPicPr>
          <p:nvPr/>
        </p:nvPicPr>
        <p:blipFill>
          <a:blip r:embed="rId2"/>
          <a:srcRect/>
          <a:stretch>
            <a:fillRect/>
          </a:stretch>
        </p:blipFill>
        <p:spPr bwMode="auto">
          <a:xfrm>
            <a:off x="1057275" y="525463"/>
            <a:ext cx="10391775" cy="6153150"/>
          </a:xfrm>
          <a:prstGeom prst="rect">
            <a:avLst/>
          </a:prstGeom>
          <a:noFill/>
          <a:ln w="9525">
            <a:noFill/>
            <a:miter lim="800000"/>
            <a:headEnd/>
            <a:tailEnd/>
          </a:ln>
        </p:spPr>
      </p:pic>
      <p:sp>
        <p:nvSpPr>
          <p:cNvPr id="13313" name="CuadroTexto 5"/>
          <p:cNvSpPr txBox="1">
            <a:spLocks noChangeArrowheads="1"/>
          </p:cNvSpPr>
          <p:nvPr/>
        </p:nvSpPr>
        <p:spPr bwMode="auto">
          <a:xfrm>
            <a:off x="233363" y="257175"/>
            <a:ext cx="1765300" cy="650875"/>
          </a:xfrm>
          <a:prstGeom prst="rect">
            <a:avLst/>
          </a:prstGeom>
          <a:noFill/>
          <a:ln w="9525">
            <a:solidFill>
              <a:srgbClr val="008000"/>
            </a:solidFill>
            <a:miter lim="800000"/>
            <a:headEnd/>
            <a:tailEnd/>
          </a:ln>
        </p:spPr>
        <p:txBody>
          <a:bodyPr>
            <a:spAutoFit/>
          </a:bodyPr>
          <a:lstStyle/>
          <a:p>
            <a:r>
              <a:rPr lang="es-ES" dirty="0">
                <a:solidFill>
                  <a:srgbClr val="009900"/>
                </a:solidFill>
                <a:latin typeface="Calibri" pitchFamily="34" charset="0"/>
              </a:rPr>
              <a:t>Página principal de </a:t>
            </a:r>
            <a:r>
              <a:rPr lang="es-ES" dirty="0" err="1">
                <a:solidFill>
                  <a:srgbClr val="009900"/>
                </a:solidFill>
                <a:latin typeface="Calibri" pitchFamily="34" charset="0"/>
                <a:hlinkClick r:id="rId3"/>
              </a:rPr>
              <a:t>Right</a:t>
            </a:r>
            <a:r>
              <a:rPr lang="es-ES" dirty="0">
                <a:solidFill>
                  <a:srgbClr val="009900"/>
                </a:solidFill>
                <a:latin typeface="Calibri" pitchFamily="34" charset="0"/>
                <a:hlinkClick r:id="rId3"/>
              </a:rPr>
              <a:t> </a:t>
            </a:r>
            <a:r>
              <a:rPr lang="es-ES" dirty="0" err="1">
                <a:solidFill>
                  <a:srgbClr val="009900"/>
                </a:solidFill>
                <a:latin typeface="Calibri" pitchFamily="34" charset="0"/>
                <a:hlinkClick r:id="rId3"/>
              </a:rPr>
              <a:t>Answer</a:t>
            </a:r>
            <a:endParaRPr lang="es-ES" dirty="0">
              <a:solidFill>
                <a:srgbClr val="0099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n 3"/>
          <p:cNvPicPr>
            <a:picLocks noChangeAspect="1"/>
          </p:cNvPicPr>
          <p:nvPr/>
        </p:nvPicPr>
        <p:blipFill>
          <a:blip r:embed="rId2"/>
          <a:srcRect/>
          <a:stretch>
            <a:fillRect/>
          </a:stretch>
        </p:blipFill>
        <p:spPr bwMode="auto">
          <a:xfrm>
            <a:off x="117475" y="677863"/>
            <a:ext cx="11896725" cy="5838825"/>
          </a:xfrm>
          <a:prstGeom prst="rect">
            <a:avLst/>
          </a:prstGeom>
          <a:noFill/>
          <a:ln w="9525">
            <a:noFill/>
            <a:miter lim="800000"/>
            <a:headEnd/>
            <a:tailEnd/>
          </a:ln>
        </p:spPr>
      </p:pic>
      <p:sp>
        <p:nvSpPr>
          <p:cNvPr id="22530" name="CuadroTexto 4"/>
          <p:cNvSpPr txBox="1">
            <a:spLocks noChangeArrowheads="1"/>
          </p:cNvSpPr>
          <p:nvPr/>
        </p:nvSpPr>
        <p:spPr bwMode="auto">
          <a:xfrm>
            <a:off x="117475" y="152400"/>
            <a:ext cx="11693525" cy="369888"/>
          </a:xfrm>
          <a:prstGeom prst="rect">
            <a:avLst/>
          </a:prstGeom>
          <a:noFill/>
          <a:ln w="9525">
            <a:noFill/>
            <a:miter lim="800000"/>
            <a:headEnd/>
            <a:tailEnd/>
          </a:ln>
        </p:spPr>
        <p:txBody>
          <a:bodyPr>
            <a:spAutoFit/>
          </a:bodyPr>
          <a:lstStyle/>
          <a:p>
            <a:r>
              <a:rPr lang="es-ES">
                <a:latin typeface="Calibri" pitchFamily="34" charset="0"/>
              </a:rPr>
              <a:t>Cuadro de texto comparativo en el punto de protección personal: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agen 3"/>
          <p:cNvPicPr>
            <a:picLocks noChangeAspect="1"/>
          </p:cNvPicPr>
          <p:nvPr/>
        </p:nvPicPr>
        <p:blipFill>
          <a:blip r:embed="rId2"/>
          <a:srcRect/>
          <a:stretch>
            <a:fillRect/>
          </a:stretch>
        </p:blipFill>
        <p:spPr bwMode="auto">
          <a:xfrm>
            <a:off x="5272088" y="457200"/>
            <a:ext cx="1647825" cy="5943600"/>
          </a:xfrm>
          <a:prstGeom prst="rect">
            <a:avLst/>
          </a:prstGeom>
          <a:noFill/>
          <a:ln w="9525">
            <a:noFill/>
            <a:miter lim="800000"/>
            <a:headEnd/>
            <a:tailEnd/>
          </a:ln>
        </p:spPr>
      </p:pic>
      <p:sp>
        <p:nvSpPr>
          <p:cNvPr id="5" name="Rectángulo 4"/>
          <p:cNvSpPr/>
          <p:nvPr/>
        </p:nvSpPr>
        <p:spPr>
          <a:xfrm>
            <a:off x="5121275" y="5211763"/>
            <a:ext cx="1965325" cy="442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555" name="CuadroTexto 5"/>
          <p:cNvSpPr txBox="1">
            <a:spLocks noChangeArrowheads="1"/>
          </p:cNvSpPr>
          <p:nvPr/>
        </p:nvSpPr>
        <p:spPr bwMode="auto">
          <a:xfrm>
            <a:off x="500063" y="965200"/>
            <a:ext cx="3665537" cy="376238"/>
          </a:xfrm>
          <a:prstGeom prst="rect">
            <a:avLst/>
          </a:prstGeom>
          <a:noFill/>
          <a:ln w="9525">
            <a:solidFill>
              <a:srgbClr val="008000"/>
            </a:solidFill>
            <a:miter lim="800000"/>
            <a:headEnd/>
            <a:tailEnd/>
          </a:ln>
        </p:spPr>
        <p:txBody>
          <a:bodyPr>
            <a:spAutoFit/>
          </a:bodyPr>
          <a:lstStyle/>
          <a:p>
            <a:r>
              <a:rPr lang="es-ES">
                <a:solidFill>
                  <a:srgbClr val="009900"/>
                </a:solidFill>
                <a:latin typeface="Calibri" pitchFamily="34" charset="0"/>
              </a:rPr>
              <a:t>Click en log off para salir de la sesión: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n 3"/>
          <p:cNvPicPr>
            <a:picLocks noChangeAspect="1"/>
          </p:cNvPicPr>
          <p:nvPr/>
        </p:nvPicPr>
        <p:blipFill>
          <a:blip r:embed="rId2"/>
          <a:srcRect/>
          <a:stretch>
            <a:fillRect/>
          </a:stretch>
        </p:blipFill>
        <p:spPr bwMode="auto">
          <a:xfrm>
            <a:off x="1068388" y="1412875"/>
            <a:ext cx="9844087" cy="4103688"/>
          </a:xfrm>
          <a:prstGeom prst="rect">
            <a:avLst/>
          </a:prstGeom>
          <a:noFill/>
          <a:ln w="9525">
            <a:noFill/>
            <a:miter lim="800000"/>
            <a:headEnd/>
            <a:tailEnd/>
          </a:ln>
        </p:spPr>
      </p:pic>
      <p:cxnSp>
        <p:nvCxnSpPr>
          <p:cNvPr id="8" name="Conector recto de flecha 7"/>
          <p:cNvCxnSpPr/>
          <p:nvPr/>
        </p:nvCxnSpPr>
        <p:spPr>
          <a:xfrm>
            <a:off x="2133600" y="715963"/>
            <a:ext cx="0" cy="17383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339" name="CuadroTexto 8"/>
          <p:cNvSpPr txBox="1">
            <a:spLocks noChangeArrowheads="1"/>
          </p:cNvSpPr>
          <p:nvPr/>
        </p:nvSpPr>
        <p:spPr bwMode="auto">
          <a:xfrm>
            <a:off x="1068388" y="304800"/>
            <a:ext cx="4483100" cy="376238"/>
          </a:xfrm>
          <a:prstGeom prst="rect">
            <a:avLst/>
          </a:prstGeom>
          <a:noFill/>
          <a:ln w="9525">
            <a:solidFill>
              <a:srgbClr val="008000"/>
            </a:solidFill>
            <a:miter lim="800000"/>
            <a:headEnd/>
            <a:tailEnd/>
          </a:ln>
        </p:spPr>
        <p:txBody>
          <a:bodyPr>
            <a:spAutoFit/>
          </a:bodyPr>
          <a:lstStyle/>
          <a:p>
            <a:r>
              <a:rPr lang="es-ES">
                <a:solidFill>
                  <a:srgbClr val="009900"/>
                </a:solidFill>
                <a:latin typeface="Calibri" pitchFamily="34" charset="0"/>
              </a:rPr>
              <a:t>En este punto introducir usuario y contraseña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uadroTexto 4"/>
          <p:cNvSpPr txBox="1">
            <a:spLocks noChangeArrowheads="1"/>
          </p:cNvSpPr>
          <p:nvPr/>
        </p:nvSpPr>
        <p:spPr bwMode="auto">
          <a:xfrm>
            <a:off x="1203325" y="174625"/>
            <a:ext cx="9144000" cy="650875"/>
          </a:xfrm>
          <a:prstGeom prst="rect">
            <a:avLst/>
          </a:prstGeom>
          <a:noFill/>
          <a:ln w="9525">
            <a:solidFill>
              <a:srgbClr val="008000"/>
            </a:solidFill>
            <a:miter lim="800000"/>
            <a:headEnd/>
            <a:tailEnd/>
          </a:ln>
        </p:spPr>
        <p:txBody>
          <a:bodyPr>
            <a:spAutoFit/>
          </a:bodyPr>
          <a:lstStyle/>
          <a:p>
            <a:r>
              <a:rPr lang="es-ES">
                <a:solidFill>
                  <a:srgbClr val="009900"/>
                </a:solidFill>
                <a:latin typeface="Calibri" pitchFamily="34" charset="0"/>
              </a:rPr>
              <a:t>A continuación pasamos a la siguiente pantalla, en la que accedemos a la búsqueda de los productos que nos interesan, se recomienda hacer la búsqueda directamente desde el punto 1.</a:t>
            </a:r>
          </a:p>
        </p:txBody>
      </p:sp>
      <p:pic>
        <p:nvPicPr>
          <p:cNvPr id="15362" name="Imagen 5"/>
          <p:cNvPicPr>
            <a:picLocks noChangeAspect="1"/>
          </p:cNvPicPr>
          <p:nvPr/>
        </p:nvPicPr>
        <p:blipFill>
          <a:blip r:embed="rId2"/>
          <a:srcRect/>
          <a:stretch>
            <a:fillRect/>
          </a:stretch>
        </p:blipFill>
        <p:spPr bwMode="auto">
          <a:xfrm>
            <a:off x="292100" y="1030288"/>
            <a:ext cx="11410950" cy="5467350"/>
          </a:xfrm>
          <a:prstGeom prst="rect">
            <a:avLst/>
          </a:prstGeom>
          <a:noFill/>
          <a:ln w="9525">
            <a:noFill/>
            <a:miter lim="800000"/>
            <a:headEnd/>
            <a:tailEnd/>
          </a:ln>
        </p:spPr>
      </p:pic>
      <p:sp>
        <p:nvSpPr>
          <p:cNvPr id="15363" name="CuadroTexto 6"/>
          <p:cNvSpPr txBox="1">
            <a:spLocks noChangeArrowheads="1"/>
          </p:cNvSpPr>
          <p:nvPr/>
        </p:nvSpPr>
        <p:spPr bwMode="auto">
          <a:xfrm>
            <a:off x="292100" y="4760913"/>
            <a:ext cx="3352800" cy="523875"/>
          </a:xfrm>
          <a:prstGeom prst="rect">
            <a:avLst/>
          </a:prstGeom>
          <a:noFill/>
          <a:ln w="9525">
            <a:noFill/>
            <a:miter lim="800000"/>
            <a:headEnd/>
            <a:tailEnd/>
          </a:ln>
        </p:spPr>
        <p:txBody>
          <a:bodyPr>
            <a:spAutoFit/>
          </a:bodyPr>
          <a:lstStyle/>
          <a:p>
            <a:r>
              <a:rPr lang="es-ES" sz="2800" b="1">
                <a:solidFill>
                  <a:srgbClr val="FF0000"/>
                </a:solidFill>
                <a:latin typeface="Calibri" pitchFamily="34" charset="0"/>
              </a:rPr>
              <a:t>ÍNDICE</a:t>
            </a:r>
          </a:p>
        </p:txBody>
      </p:sp>
      <p:cxnSp>
        <p:nvCxnSpPr>
          <p:cNvPr id="9" name="Conector recto de flecha 8"/>
          <p:cNvCxnSpPr/>
          <p:nvPr/>
        </p:nvCxnSpPr>
        <p:spPr>
          <a:xfrm>
            <a:off x="731838" y="4114800"/>
            <a:ext cx="14287" cy="6461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366" name="CuadroTexto 4"/>
          <p:cNvSpPr txBox="1">
            <a:spLocks noChangeArrowheads="1"/>
          </p:cNvSpPr>
          <p:nvPr/>
        </p:nvSpPr>
        <p:spPr bwMode="auto">
          <a:xfrm>
            <a:off x="7764462" y="4787900"/>
            <a:ext cx="3268496" cy="1077218"/>
          </a:xfrm>
          <a:prstGeom prst="rect">
            <a:avLst/>
          </a:prstGeom>
          <a:noFill/>
          <a:ln w="9525">
            <a:solidFill>
              <a:srgbClr val="008000"/>
            </a:solidFill>
            <a:miter lim="800000"/>
            <a:headEnd/>
            <a:tailEnd/>
          </a:ln>
        </p:spPr>
        <p:txBody>
          <a:bodyPr wrap="square">
            <a:spAutoFit/>
          </a:bodyPr>
          <a:lstStyle/>
          <a:p>
            <a:r>
              <a:rPr lang="es-ES" sz="1600" dirty="0">
                <a:solidFill>
                  <a:srgbClr val="009900"/>
                </a:solidFill>
                <a:latin typeface="Calibri" pitchFamily="34" charset="0"/>
              </a:rPr>
              <a:t>NOTA: Haciendo clic en los recuadros amarillos (</a:t>
            </a:r>
            <a:r>
              <a:rPr lang="es-ES" sz="1600" dirty="0" err="1">
                <a:solidFill>
                  <a:srgbClr val="009900"/>
                </a:solidFill>
                <a:latin typeface="Calibri" pitchFamily="34" charset="0"/>
              </a:rPr>
              <a:t>BFnº</a:t>
            </a:r>
            <a:r>
              <a:rPr lang="es-ES" sz="1600" dirty="0" smtClean="0">
                <a:solidFill>
                  <a:srgbClr val="009900"/>
                </a:solidFill>
                <a:latin typeface="Calibri" pitchFamily="34" charset="0"/>
              </a:rPr>
              <a:t>), en modo edición, </a:t>
            </a:r>
            <a:r>
              <a:rPr lang="es-ES" sz="1600" dirty="0">
                <a:solidFill>
                  <a:srgbClr val="009900"/>
                </a:solidFill>
                <a:latin typeface="Calibri" pitchFamily="34" charset="0"/>
              </a:rPr>
              <a:t>se obtiene información de cada parte de la pantalla.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ítulo 1"/>
          <p:cNvSpPr>
            <a:spLocks noGrp="1"/>
          </p:cNvSpPr>
          <p:nvPr>
            <p:ph type="title"/>
          </p:nvPr>
        </p:nvSpPr>
        <p:spPr>
          <a:xfrm>
            <a:off x="1009650" y="182563"/>
            <a:ext cx="9993313" cy="615950"/>
          </a:xfrm>
          <a:ln>
            <a:solidFill>
              <a:srgbClr val="008000"/>
            </a:solidFill>
          </a:ln>
        </p:spPr>
        <p:txBody>
          <a:bodyPr/>
          <a:lstStyle/>
          <a:p>
            <a:r>
              <a:rPr lang="es-ES" sz="1800" smtClean="0">
                <a:solidFill>
                  <a:srgbClr val="009900"/>
                </a:solidFill>
                <a:latin typeface="Calibri" pitchFamily="34" charset="0"/>
              </a:rPr>
              <a:t>Si hacemos la búsqueda, por ejemplo, del arsénico nos aparecería la siguiente información. A la izquierda para seleccionar el producto y a la derecha para seleccionar la información deseada de dicho producto.</a:t>
            </a:r>
            <a:r>
              <a:rPr lang="es-ES" sz="1800" smtClean="0">
                <a:solidFill>
                  <a:srgbClr val="009900"/>
                </a:solidFill>
              </a:rPr>
              <a:t> </a:t>
            </a:r>
          </a:p>
        </p:txBody>
      </p:sp>
      <p:pic>
        <p:nvPicPr>
          <p:cNvPr id="16386" name="Imagen 4"/>
          <p:cNvPicPr>
            <a:picLocks noChangeAspect="1"/>
          </p:cNvPicPr>
          <p:nvPr/>
        </p:nvPicPr>
        <p:blipFill>
          <a:blip r:embed="rId2"/>
          <a:srcRect/>
          <a:stretch>
            <a:fillRect/>
          </a:stretch>
        </p:blipFill>
        <p:spPr bwMode="auto">
          <a:xfrm>
            <a:off x="0" y="1008063"/>
            <a:ext cx="11991975" cy="5267325"/>
          </a:xfrm>
          <a:prstGeom prst="rect">
            <a:avLst/>
          </a:prstGeom>
          <a:noFill/>
          <a:ln w="9525">
            <a:noFill/>
            <a:miter lim="800000"/>
            <a:headEnd/>
            <a:tailEnd/>
          </a:ln>
        </p:spPr>
      </p:pic>
      <p:sp>
        <p:nvSpPr>
          <p:cNvPr id="8" name="Rectángulo 7"/>
          <p:cNvSpPr/>
          <p:nvPr/>
        </p:nvSpPr>
        <p:spPr>
          <a:xfrm>
            <a:off x="7543800" y="3140075"/>
            <a:ext cx="3260725" cy="31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6388" name="Imagen 8"/>
          <p:cNvPicPr>
            <a:picLocks noChangeAspect="1"/>
          </p:cNvPicPr>
          <p:nvPr/>
        </p:nvPicPr>
        <p:blipFill>
          <a:blip r:embed="rId3"/>
          <a:srcRect/>
          <a:stretch>
            <a:fillRect/>
          </a:stretch>
        </p:blipFill>
        <p:spPr bwMode="auto">
          <a:xfrm>
            <a:off x="427038" y="6275388"/>
            <a:ext cx="11231562" cy="582612"/>
          </a:xfrm>
          <a:prstGeom prst="rect">
            <a:avLst/>
          </a:prstGeom>
          <a:noFill/>
          <a:ln w="9525">
            <a:noFill/>
            <a:miter lim="800000"/>
            <a:headEnd/>
            <a:tailEnd/>
          </a:ln>
        </p:spPr>
      </p:pic>
      <p:sp>
        <p:nvSpPr>
          <p:cNvPr id="10" name="Rectángulo redondeado 9"/>
          <p:cNvSpPr/>
          <p:nvPr/>
        </p:nvSpPr>
        <p:spPr>
          <a:xfrm>
            <a:off x="7543800" y="6413500"/>
            <a:ext cx="3154363" cy="18573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n 4"/>
          <p:cNvPicPr>
            <a:picLocks noChangeAspect="1"/>
          </p:cNvPicPr>
          <p:nvPr/>
        </p:nvPicPr>
        <p:blipFill>
          <a:blip r:embed="rId2"/>
          <a:srcRect/>
          <a:stretch>
            <a:fillRect/>
          </a:stretch>
        </p:blipFill>
        <p:spPr bwMode="auto">
          <a:xfrm>
            <a:off x="0" y="228600"/>
            <a:ext cx="11934825" cy="6365875"/>
          </a:xfrm>
          <a:prstGeom prst="rect">
            <a:avLst/>
          </a:prstGeom>
          <a:noFill/>
          <a:ln w="9525">
            <a:noFill/>
            <a:miter lim="800000"/>
            <a:headEnd/>
            <a:tailEnd/>
          </a:ln>
        </p:spPr>
      </p:pic>
      <p:sp>
        <p:nvSpPr>
          <p:cNvPr id="17411" name="CuadroTexto 4"/>
          <p:cNvSpPr txBox="1">
            <a:spLocks noChangeArrowheads="1"/>
          </p:cNvSpPr>
          <p:nvPr/>
        </p:nvSpPr>
        <p:spPr bwMode="auto">
          <a:xfrm>
            <a:off x="9531350" y="5751513"/>
            <a:ext cx="2205038" cy="739775"/>
          </a:xfrm>
          <a:prstGeom prst="rect">
            <a:avLst/>
          </a:prstGeom>
          <a:noFill/>
          <a:ln w="9525">
            <a:solidFill>
              <a:srgbClr val="008000"/>
            </a:solidFill>
            <a:miter lim="800000"/>
            <a:headEnd/>
            <a:tailEnd/>
          </a:ln>
        </p:spPr>
        <p:txBody>
          <a:bodyPr>
            <a:spAutoFit/>
          </a:bodyPr>
          <a:lstStyle/>
          <a:p>
            <a:r>
              <a:rPr lang="es-ES" sz="1400" dirty="0">
                <a:solidFill>
                  <a:srgbClr val="009900"/>
                </a:solidFill>
                <a:latin typeface="Calibri" pitchFamily="34" charset="0"/>
              </a:rPr>
              <a:t>NOTA: Puedes obtener más información de las 12 bases de datos </a:t>
            </a:r>
            <a:r>
              <a:rPr lang="es-ES" sz="1400" dirty="0" smtClean="0">
                <a:solidFill>
                  <a:srgbClr val="009900"/>
                </a:solidFill>
                <a:latin typeface="Calibri" pitchFamily="34" charset="0"/>
              </a:rPr>
              <a:t>en </a:t>
            </a:r>
            <a:r>
              <a:rPr lang="es-ES" sz="1400" dirty="0">
                <a:solidFill>
                  <a:srgbClr val="009900"/>
                </a:solidFill>
                <a:latin typeface="Calibri" pitchFamily="34" charset="0"/>
                <a:hlinkClick r:id="rId3"/>
              </a:rPr>
              <a:t>este enlace</a:t>
            </a:r>
            <a:r>
              <a:rPr lang="es-ES" sz="1400" dirty="0">
                <a:solidFill>
                  <a:srgbClr val="009900"/>
                </a:solidFill>
                <a:latin typeface="Calibri"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n 3"/>
          <p:cNvPicPr>
            <a:picLocks noChangeAspect="1"/>
          </p:cNvPicPr>
          <p:nvPr/>
        </p:nvPicPr>
        <p:blipFill>
          <a:blip r:embed="rId2"/>
          <a:srcRect/>
          <a:stretch>
            <a:fillRect/>
          </a:stretch>
        </p:blipFill>
        <p:spPr bwMode="auto">
          <a:xfrm>
            <a:off x="71438" y="338138"/>
            <a:ext cx="12049125" cy="6181725"/>
          </a:xfrm>
          <a:prstGeom prst="rect">
            <a:avLst/>
          </a:prstGeom>
          <a:noFill/>
          <a:ln w="9525">
            <a:noFill/>
            <a:miter lim="800000"/>
            <a:headEnd/>
            <a:tailEnd/>
          </a:ln>
        </p:spPr>
      </p:pic>
      <p:sp>
        <p:nvSpPr>
          <p:cNvPr id="5" name="Rectángulo 4"/>
          <p:cNvSpPr/>
          <p:nvPr/>
        </p:nvSpPr>
        <p:spPr>
          <a:xfrm>
            <a:off x="1706563" y="2620963"/>
            <a:ext cx="3230562"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n 3"/>
          <p:cNvPicPr>
            <a:picLocks noChangeAspect="1"/>
          </p:cNvPicPr>
          <p:nvPr/>
        </p:nvPicPr>
        <p:blipFill>
          <a:blip r:embed="rId2"/>
          <a:srcRect/>
          <a:stretch>
            <a:fillRect/>
          </a:stretch>
        </p:blipFill>
        <p:spPr bwMode="auto">
          <a:xfrm>
            <a:off x="80963" y="357188"/>
            <a:ext cx="12030075" cy="6143625"/>
          </a:xfrm>
          <a:prstGeom prst="rect">
            <a:avLst/>
          </a:prstGeom>
          <a:noFill/>
          <a:ln w="9525">
            <a:noFill/>
            <a:miter lim="800000"/>
            <a:headEnd/>
            <a:tailEnd/>
          </a:ln>
        </p:spPr>
      </p:pic>
      <p:sp>
        <p:nvSpPr>
          <p:cNvPr id="5" name="Rectángulo 4"/>
          <p:cNvSpPr/>
          <p:nvPr/>
        </p:nvSpPr>
        <p:spPr>
          <a:xfrm>
            <a:off x="1660525" y="1768475"/>
            <a:ext cx="2652713" cy="395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Rectángulo 6"/>
          <p:cNvSpPr/>
          <p:nvPr/>
        </p:nvSpPr>
        <p:spPr>
          <a:xfrm>
            <a:off x="10042525" y="1431925"/>
            <a:ext cx="1128713" cy="731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n 4"/>
          <p:cNvPicPr>
            <a:picLocks noChangeAspect="1"/>
          </p:cNvPicPr>
          <p:nvPr/>
        </p:nvPicPr>
        <p:blipFill>
          <a:blip r:embed="rId2"/>
          <a:srcRect/>
          <a:stretch>
            <a:fillRect/>
          </a:stretch>
        </p:blipFill>
        <p:spPr bwMode="auto">
          <a:xfrm>
            <a:off x="130175" y="311150"/>
            <a:ext cx="1628775" cy="5686425"/>
          </a:xfrm>
          <a:prstGeom prst="rect">
            <a:avLst/>
          </a:prstGeom>
          <a:noFill/>
          <a:ln w="9525">
            <a:noFill/>
            <a:miter lim="800000"/>
            <a:headEnd/>
            <a:tailEnd/>
          </a:ln>
        </p:spPr>
      </p:pic>
      <p:pic>
        <p:nvPicPr>
          <p:cNvPr id="20482" name="Imagen 5"/>
          <p:cNvPicPr>
            <a:picLocks noChangeAspect="1"/>
          </p:cNvPicPr>
          <p:nvPr/>
        </p:nvPicPr>
        <p:blipFill>
          <a:blip r:embed="rId3"/>
          <a:srcRect/>
          <a:stretch>
            <a:fillRect/>
          </a:stretch>
        </p:blipFill>
        <p:spPr bwMode="auto">
          <a:xfrm>
            <a:off x="1981200" y="1087438"/>
            <a:ext cx="9348788" cy="3209925"/>
          </a:xfrm>
          <a:prstGeom prst="rect">
            <a:avLst/>
          </a:prstGeom>
          <a:noFill/>
          <a:ln w="9525">
            <a:noFill/>
            <a:miter lim="800000"/>
            <a:headEnd/>
            <a:tailEnd/>
          </a:ln>
        </p:spPr>
      </p:pic>
      <p:sp>
        <p:nvSpPr>
          <p:cNvPr id="7" name="Rectángulo 6"/>
          <p:cNvSpPr/>
          <p:nvPr/>
        </p:nvSpPr>
        <p:spPr>
          <a:xfrm>
            <a:off x="1981200" y="1782763"/>
            <a:ext cx="4068763" cy="90963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Rectángulo 7"/>
          <p:cNvSpPr/>
          <p:nvPr/>
        </p:nvSpPr>
        <p:spPr>
          <a:xfrm>
            <a:off x="6530975" y="1782763"/>
            <a:ext cx="4724400" cy="90963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n 7"/>
          <p:cNvPicPr>
            <a:picLocks noChangeAspect="1"/>
          </p:cNvPicPr>
          <p:nvPr/>
        </p:nvPicPr>
        <p:blipFill>
          <a:blip r:embed="rId2"/>
          <a:srcRect/>
          <a:stretch>
            <a:fillRect/>
          </a:stretch>
        </p:blipFill>
        <p:spPr bwMode="auto">
          <a:xfrm>
            <a:off x="128588" y="376238"/>
            <a:ext cx="11934825" cy="6105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144</Words>
  <Application>Microsoft Office PowerPoint</Application>
  <PresentationFormat>Personalizado</PresentationFormat>
  <Paragraphs>9</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Si hacemos la búsqueda, por ejemplo, del arsénico nos aparecería la siguiente información. A la izquierda para seleccionar el producto y a la derecha para seleccionar la información deseada de dicho producto.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Fernandez</dc:creator>
  <cp:lastModifiedBy>Josep Orrit</cp:lastModifiedBy>
  <cp:revision>13</cp:revision>
  <dcterms:created xsi:type="dcterms:W3CDTF">2015-03-26T15:02:28Z</dcterms:created>
  <dcterms:modified xsi:type="dcterms:W3CDTF">2015-03-30T23:33:08Z</dcterms:modified>
</cp:coreProperties>
</file>